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5" r:id="rId3"/>
    <p:sldId id="258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7583E0-8A5B-4121-BF2B-8C11AC3F160B}" v="7" dt="2024-07-19T05:54:37.6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45" d="100"/>
          <a:sy n="45" d="100"/>
        </p:scale>
        <p:origin x="114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1524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6077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2719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6750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003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685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3105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5420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8759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4496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351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895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9373E4B-6929-4B49-B649-DA8FEAF026CA}"/>
              </a:ext>
            </a:extLst>
          </p:cNvPr>
          <p:cNvSpPr txBox="1"/>
          <p:nvPr/>
        </p:nvSpPr>
        <p:spPr>
          <a:xfrm>
            <a:off x="2561166" y="1873955"/>
            <a:ext cx="4783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（ビジネスプランの名称）</a:t>
            </a: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DE3609D-1846-4942-A590-EC80C8DCCE1E}"/>
              </a:ext>
            </a:extLst>
          </p:cNvPr>
          <p:cNvSpPr txBox="1"/>
          <p:nvPr/>
        </p:nvSpPr>
        <p:spPr>
          <a:xfrm>
            <a:off x="2561166" y="4792129"/>
            <a:ext cx="4783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名称（氏名）：</a:t>
            </a:r>
            <a:endParaRPr kumimoji="1"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5252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9382976-385D-4832-ADE5-10FC174AF27D}"/>
              </a:ext>
            </a:extLst>
          </p:cNvPr>
          <p:cNvSpPr txBox="1"/>
          <p:nvPr/>
        </p:nvSpPr>
        <p:spPr>
          <a:xfrm>
            <a:off x="383821" y="316088"/>
            <a:ext cx="9234741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２．選定評価項目　⑦提案事業の</a:t>
            </a:r>
            <a:r>
              <a:rPr kumimoji="1"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KPI</a:t>
            </a: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（１）提案事業で解決できる毛呂山町の課題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前述の内容をコンパクトに記載してください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課題解決後、毛呂山町がどのように変化するのかについても記載してください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（２）目標年度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（３）提案事業の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KPI</a:t>
            </a: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※KPI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達成に向けて今後行う事業なども記載すると、ポイントが高いです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7838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9F7AE58-466B-43F7-A675-F68A2D8E279F}"/>
              </a:ext>
            </a:extLst>
          </p:cNvPr>
          <p:cNvSpPr txBox="1"/>
          <p:nvPr/>
        </p:nvSpPr>
        <p:spPr>
          <a:xfrm>
            <a:off x="383821" y="316088"/>
            <a:ext cx="923474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２．選定評価項目　⑧加点要素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募集要項に記載された内容への関係性などを記載してください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募集要項に記載されていなくとも、アピールポイントになるものはこちらに記載してください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3534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1E85EFC-5767-4EB0-8949-222E82476B2E}"/>
              </a:ext>
            </a:extLst>
          </p:cNvPr>
          <p:cNvSpPr txBox="1"/>
          <p:nvPr/>
        </p:nvSpPr>
        <p:spPr>
          <a:xfrm>
            <a:off x="383821" y="316088"/>
            <a:ext cx="92347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３．その他参考資料など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ここまでで表現しきれなかった内容などを記載してください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提案者のこれまでの実績などがわかる資料なども、こちらにお願いいたします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⇒イベントへの参加実績、他エリアでの実績　などを写真などをベース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0015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10"/>
          <p:cNvSpPr/>
          <p:nvPr/>
        </p:nvSpPr>
        <p:spPr>
          <a:xfrm>
            <a:off x="0" y="1553238"/>
            <a:ext cx="9906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 sz="975"/>
          </a:p>
        </p:txBody>
      </p:sp>
      <p:sp>
        <p:nvSpPr>
          <p:cNvPr id="12" name="TextBox 12"/>
          <p:cNvSpPr txBox="1"/>
          <p:nvPr/>
        </p:nvSpPr>
        <p:spPr>
          <a:xfrm>
            <a:off x="920022" y="2350932"/>
            <a:ext cx="4369424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47"/>
              </a:lnSpc>
              <a:spcBef>
                <a:spcPct val="0"/>
              </a:spcBef>
            </a:pPr>
            <a:r>
              <a:rPr lang="ja-JP" altLang="en-US" sz="3034" spc="1213" dirty="0">
                <a:solidFill>
                  <a:srgbClr val="24723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Noto Sans JP Heavy"/>
                <a:sym typeface="Noto Sans JP Heavy"/>
              </a:rPr>
              <a:t>柚子　花子</a:t>
            </a:r>
            <a:endParaRPr lang="en-US" sz="3034" spc="1213" dirty="0">
              <a:solidFill>
                <a:srgbClr val="247233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Noto Sans JP Heavy"/>
              <a:sym typeface="Noto Sans JP Heavy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20022" y="3052951"/>
            <a:ext cx="4369424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23"/>
              </a:lnSpc>
              <a:spcBef>
                <a:spcPct val="0"/>
              </a:spcBef>
            </a:pPr>
            <a:r>
              <a:rPr lang="en-US" sz="1516" spc="454" dirty="0">
                <a:solidFill>
                  <a:srgbClr val="7BA885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eague Spartan"/>
                <a:sym typeface="League Spartan"/>
              </a:rPr>
              <a:t>Yuzu Hanako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20022" y="3579860"/>
            <a:ext cx="4369424" cy="975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78"/>
              </a:lnSpc>
              <a:spcBef>
                <a:spcPct val="0"/>
              </a:spcBef>
            </a:pPr>
            <a:r>
              <a:rPr lang="en-US" sz="1516" spc="75">
                <a:solidFill>
                  <a:srgbClr val="24723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Noto Sans JP Medium"/>
                <a:sym typeface="Noto Sans JP Medium"/>
              </a:rPr>
              <a:t>生まれ育った自然豊かな街をよりよくしたいと思いセミナーやイベントの開催などをしながら、自然を守る活動をしています。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20022" y="1016566"/>
            <a:ext cx="7505508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30"/>
              </a:lnSpc>
            </a:pPr>
            <a:r>
              <a:rPr lang="en-US" sz="1950" spc="585">
                <a:solidFill>
                  <a:srgbClr val="24723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Noto Sans JP Heavy"/>
                <a:sym typeface="Noto Sans JP Heavy"/>
              </a:rPr>
              <a:t>プロフィール</a:t>
            </a:r>
          </a:p>
        </p:txBody>
      </p:sp>
      <p:sp>
        <p:nvSpPr>
          <p:cNvPr id="16" name="楕円 15">
            <a:extLst>
              <a:ext uri="{FF2B5EF4-FFF2-40B4-BE49-F238E27FC236}">
                <a16:creationId xmlns:a16="http://schemas.microsoft.com/office/drawing/2014/main" id="{08AA4825-739F-7C4C-4771-E73666BFFE30}"/>
              </a:ext>
            </a:extLst>
          </p:cNvPr>
          <p:cNvSpPr/>
          <p:nvPr/>
        </p:nvSpPr>
        <p:spPr>
          <a:xfrm>
            <a:off x="5687607" y="2350932"/>
            <a:ext cx="3048000" cy="3169818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CBF905C-1EEF-A820-FAD8-D9D46895F6C4}"/>
              </a:ext>
            </a:extLst>
          </p:cNvPr>
          <p:cNvSpPr txBox="1"/>
          <p:nvPr/>
        </p:nvSpPr>
        <p:spPr>
          <a:xfrm>
            <a:off x="6792686" y="3751175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写真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382D47C-FE6F-44A7-98A9-49C1F05A696E}"/>
              </a:ext>
            </a:extLst>
          </p:cNvPr>
          <p:cNvSpPr txBox="1"/>
          <p:nvPr/>
        </p:nvSpPr>
        <p:spPr>
          <a:xfrm>
            <a:off x="383821" y="316088"/>
            <a:ext cx="923474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１．ビジネスプランの概要について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（１）ビジネスプランの概要（できる限り具体的に）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（２）このビジネスプランを考えたきっかけ・理由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自分のやりたいこと、世の中のトレンド、自分の周りのニーズや活用出来るビジネスの資源などから、このテーマを考えた理由について記述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6016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A36EB86-3EA0-4998-9715-0AD71BF4C4BF}"/>
              </a:ext>
            </a:extLst>
          </p:cNvPr>
          <p:cNvSpPr txBox="1"/>
          <p:nvPr/>
        </p:nvSpPr>
        <p:spPr>
          <a:xfrm>
            <a:off x="383821" y="316088"/>
            <a:ext cx="923474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２．選定評価項目　①地域課題への対応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（１）毛呂山町の課題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第五次毛呂山町総合振興計画、第２期毛呂山町総合戦略などの内容を踏まえた課題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ヒント：行政計画の目標は、すべて課題の解決を目指したものです。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特に総合戦略における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KPI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は、提案事業の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KPI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にもつながるものです。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地域住民へのヒアリングなどを通じて得られた課題　　など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（２）このビジネスプランがどのように課題解決につながるか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7766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C17BD07-0EAA-4656-BF16-86106F05F877}"/>
              </a:ext>
            </a:extLst>
          </p:cNvPr>
          <p:cNvSpPr txBox="1"/>
          <p:nvPr/>
        </p:nvSpPr>
        <p:spPr>
          <a:xfrm>
            <a:off x="383821" y="316088"/>
            <a:ext cx="9234741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２．選定評価項目　②資金計画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（１）必要経費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（２）資金調達方法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本ビジネスコンテストによる補助金を、何に使うのか？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補助金でまかなえない資金をどのように調達するのか？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⇒金融機関からの融資？自己資金？経産省などの補助金？　など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583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B584952-819E-4714-8978-FB2C9D86A516}"/>
              </a:ext>
            </a:extLst>
          </p:cNvPr>
          <p:cNvSpPr txBox="1"/>
          <p:nvPr/>
        </p:nvSpPr>
        <p:spPr>
          <a:xfrm>
            <a:off x="383821" y="316088"/>
            <a:ext cx="9234741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２．選定評価項目　③提案事業の先進性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（１）対象となる顧客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顧客のニーズやウォンツに対して、提案事業のサービスがどのように「刺さる」のか？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（２）業界特性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日本全国での業界動向は？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毛呂山町（及び周辺エリア）での業界動向は？　競合他社は？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（３）提案者の強み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同業他社との差別化ポイントなど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7844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099ED1D-6408-429A-9604-F6E2BAB3EBFB}"/>
              </a:ext>
            </a:extLst>
          </p:cNvPr>
          <p:cNvSpPr txBox="1"/>
          <p:nvPr/>
        </p:nvSpPr>
        <p:spPr>
          <a:xfrm>
            <a:off x="383821" y="316088"/>
            <a:ext cx="9234741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２．選定評価項目　④提案事業の市場性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（１）市場規模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潜在顧客数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＝可能性のある顧客数ｘ興味を持つ割合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（人）ｘ　販売単価（円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個や回）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ｘ　購入頻度（個や回　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年・人）　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=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市場規模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可能性市場規模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（円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年）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上記計算式によらず、統計調査などの数値をベースに検討することも可能です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（２）差別化できるポイント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このビジネスプランにおいて、薄利多売にならない工夫はあるか？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大手企業が参入した場合でも、対応できる差別化ポイントはあるか？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3838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7B4A7A3-66DB-47BA-BBFA-3839468A956F}"/>
              </a:ext>
            </a:extLst>
          </p:cNvPr>
          <p:cNvSpPr txBox="1"/>
          <p:nvPr/>
        </p:nvSpPr>
        <p:spPr>
          <a:xfrm>
            <a:off x="383821" y="316088"/>
            <a:ext cx="923474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２．選定評価項目　⑤提案事業の将来性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（１）横展開の可能性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町内はもちろん、周辺エリアや埼玉県全域など、事業の拡大の可能性があるか？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（２）若い世代の共感が得られるか？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高齢化が進む現在、高齢者向けのサービスは確かに収益を上げやすいものですが、地域の持続性を考えると若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い世代の利用や活躍が必要です。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各種統計やニュースソース、民間企業によるアンケート結果などを用いて、提案事業が若い世代にとって魅力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的に映る可能性があるのかについて記載してください。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8322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6F3C04A-DEEF-4CD9-9FA9-0B9FBDE948FF}"/>
              </a:ext>
            </a:extLst>
          </p:cNvPr>
          <p:cNvSpPr txBox="1"/>
          <p:nvPr/>
        </p:nvSpPr>
        <p:spPr>
          <a:xfrm>
            <a:off x="383821" y="316088"/>
            <a:ext cx="923474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２．選定評価項目　⑥提案事業の収支計画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事業開始年度から三年分の収支計画の概要を記載してください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収支計画の参考様式も用意しましたので、そちらもご活用ください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4434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826</Words>
  <Application>Microsoft Office PowerPoint</Application>
  <PresentationFormat>A4 210 x 297 mm</PresentationFormat>
  <Paragraphs>176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22" baseType="lpstr">
      <vt:lpstr>League Spartan</vt:lpstr>
      <vt:lpstr>Noto Sans JP Heavy</vt:lpstr>
      <vt:lpstr>Noto Sans JP Medium</vt:lpstr>
      <vt:lpstr>メイリオ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樋口　利佐</dc:creator>
  <cp:lastModifiedBy>樋口　利佐</cp:lastModifiedBy>
  <cp:revision>1</cp:revision>
  <dcterms:modified xsi:type="dcterms:W3CDTF">2026-07-24T02:38:59Z</dcterms:modified>
</cp:coreProperties>
</file>