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6600"/>
    <a:srgbClr val="33CC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98"/>
    <p:restoredTop sz="94660"/>
  </p:normalViewPr>
  <p:slideViewPr>
    <p:cSldViewPr snapToGrid="0">
      <p:cViewPr varScale="1">
        <p:scale>
          <a:sx n="72" d="100"/>
          <a:sy n="72" d="100"/>
        </p:scale>
        <p:origin x="9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9958" y="744498"/>
            <a:ext cx="6617759" cy="3722489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字幕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058C-B42A-4327-A898-4CD91F56EB49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765-8CE7-488C-A55C-D9FB41A0B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5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058C-B42A-4327-A898-4CD91F56EB49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765-8CE7-488C-A55C-D9FB41A0B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20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058C-B42A-4327-A898-4CD91F56EB49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765-8CE7-488C-A55C-D9FB41A0B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34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058C-B42A-4327-A898-4CD91F56EB49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765-8CE7-488C-A55C-D9FB41A0B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77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058C-B42A-4327-A898-4CD91F56EB49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765-8CE7-488C-A55C-D9FB41A0B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03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058C-B42A-4327-A898-4CD91F56EB49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765-8CE7-488C-A55C-D9FB41A0B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8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058C-B42A-4327-A898-4CD91F56EB49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765-8CE7-488C-A55C-D9FB41A0B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6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058C-B42A-4327-A898-4CD91F56EB49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765-8CE7-488C-A55C-D9FB41A0B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891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058C-B42A-4327-A898-4CD91F56EB49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765-8CE7-488C-A55C-D9FB41A0B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31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058C-B42A-4327-A898-4CD91F56EB49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765-8CE7-488C-A55C-D9FB41A0B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87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058C-B42A-4327-A898-4CD91F56EB49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765-8CE7-488C-A55C-D9FB41A0B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13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058C-B42A-4327-A898-4CD91F56EB49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40765-8CE7-488C-A55C-D9FB41A0B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四角形: 角を丸くする 3"/>
          <p:cNvSpPr/>
          <p:nvPr/>
        </p:nvSpPr>
        <p:spPr>
          <a:xfrm>
            <a:off x="656837" y="331236"/>
            <a:ext cx="1886934" cy="33623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令和６年度</a:t>
            </a:r>
          </a:p>
        </p:txBody>
      </p:sp>
      <p:sp>
        <p:nvSpPr>
          <p:cNvPr id="1108" name="四角形: 角を丸くする 5"/>
          <p:cNvSpPr/>
          <p:nvPr/>
        </p:nvSpPr>
        <p:spPr>
          <a:xfrm>
            <a:off x="7429304" y="331236"/>
            <a:ext cx="2060648" cy="3447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子ども課</a:t>
            </a:r>
          </a:p>
        </p:txBody>
      </p:sp>
      <p:sp>
        <p:nvSpPr>
          <p:cNvPr id="1109" name="四角形: 角度付き 7"/>
          <p:cNvSpPr/>
          <p:nvPr/>
        </p:nvSpPr>
        <p:spPr>
          <a:xfrm>
            <a:off x="629228" y="771826"/>
            <a:ext cx="1228163" cy="501931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事業名</a:t>
            </a:r>
          </a:p>
        </p:txBody>
      </p:sp>
      <p:sp>
        <p:nvSpPr>
          <p:cNvPr id="1110" name="四角形: 角を丸くする 22"/>
          <p:cNvSpPr/>
          <p:nvPr/>
        </p:nvSpPr>
        <p:spPr>
          <a:xfrm>
            <a:off x="2075343" y="771826"/>
            <a:ext cx="9678782" cy="50193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tx1"/>
                </a:solidFill>
              </a:rPr>
              <a:t>保育所等給食費無償化事業</a:t>
            </a:r>
          </a:p>
        </p:txBody>
      </p:sp>
      <p:sp>
        <p:nvSpPr>
          <p:cNvPr id="1111" name="四角形: 角を丸くする 23"/>
          <p:cNvSpPr/>
          <p:nvPr/>
        </p:nvSpPr>
        <p:spPr>
          <a:xfrm>
            <a:off x="5665296" y="1389401"/>
            <a:ext cx="6076800" cy="48786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１７，３５７千円（うち一般財源１７，３５７千円）</a:t>
            </a:r>
          </a:p>
        </p:txBody>
      </p:sp>
      <p:sp>
        <p:nvSpPr>
          <p:cNvPr id="1112" name="四角形: 角度付き 24"/>
          <p:cNvSpPr/>
          <p:nvPr/>
        </p:nvSpPr>
        <p:spPr>
          <a:xfrm>
            <a:off x="629228" y="1375338"/>
            <a:ext cx="1228163" cy="501931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事業概要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13" name="四角形: 角を丸くする 25"/>
          <p:cNvSpPr/>
          <p:nvPr/>
        </p:nvSpPr>
        <p:spPr>
          <a:xfrm>
            <a:off x="2672232" y="319217"/>
            <a:ext cx="4601003" cy="3447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新規事業概要書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14" name="四角形: 角を丸くする 26"/>
          <p:cNvSpPr/>
          <p:nvPr/>
        </p:nvSpPr>
        <p:spPr>
          <a:xfrm>
            <a:off x="9632216" y="326985"/>
            <a:ext cx="2121909" cy="3447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保育係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15" name="四角形: 角度付き 27"/>
          <p:cNvSpPr/>
          <p:nvPr/>
        </p:nvSpPr>
        <p:spPr>
          <a:xfrm>
            <a:off x="4344228" y="1374887"/>
            <a:ext cx="1228163" cy="501931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事業費</a:t>
            </a:r>
          </a:p>
        </p:txBody>
      </p:sp>
      <p:sp>
        <p:nvSpPr>
          <p:cNvPr id="1116" name="テキスト ボックス 32"/>
          <p:cNvSpPr txBox="1"/>
          <p:nvPr/>
        </p:nvSpPr>
        <p:spPr>
          <a:xfrm>
            <a:off x="6267534" y="2513820"/>
            <a:ext cx="5485020" cy="317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400" b="1" dirty="0"/>
              <a:t>■導入時コスト　　　　    </a:t>
            </a:r>
            <a:r>
              <a:rPr lang="ja-JP" altLang="en-US" sz="1400" b="1" u="sng" dirty="0"/>
              <a:t>　    ２２９千円</a:t>
            </a:r>
            <a:endParaRPr lang="en-US" altLang="ja-JP" sz="1400" b="1" u="sng" dirty="0"/>
          </a:p>
          <a:p>
            <a:pPr>
              <a:lnSpc>
                <a:spcPts val="1500"/>
              </a:lnSpc>
            </a:pPr>
            <a:r>
              <a:rPr lang="ja-JP" altLang="en-US" sz="1400" dirty="0"/>
              <a:t>（公立２園）</a:t>
            </a:r>
            <a:endParaRPr lang="en-US" altLang="ja-JP" sz="1400" dirty="0"/>
          </a:p>
          <a:p>
            <a:pPr>
              <a:lnSpc>
                <a:spcPts val="1500"/>
              </a:lnSpc>
            </a:pPr>
            <a:r>
              <a:rPr lang="ja-JP" altLang="en-US" sz="1400" dirty="0"/>
              <a:t>　　お椀　　　　　　　　</a:t>
            </a:r>
            <a:r>
              <a:rPr lang="en-US" altLang="ja-JP" sz="1400" dirty="0"/>
              <a:t>1,240</a:t>
            </a:r>
            <a:r>
              <a:rPr lang="ja-JP" altLang="en-US" sz="1400" dirty="0"/>
              <a:t>円</a:t>
            </a:r>
            <a:r>
              <a:rPr lang="en-US" altLang="ja-JP" sz="1400" dirty="0"/>
              <a:t>×70</a:t>
            </a:r>
            <a:r>
              <a:rPr lang="ja-JP" altLang="en-US" sz="1400" dirty="0"/>
              <a:t>個</a:t>
            </a:r>
            <a:r>
              <a:rPr lang="en-US" altLang="ja-JP" sz="1400" dirty="0"/>
              <a:t>×1.1</a:t>
            </a:r>
            <a:r>
              <a:rPr lang="ja-JP" altLang="en-US" sz="1400" dirty="0"/>
              <a:t>＝ </a:t>
            </a:r>
            <a:r>
              <a:rPr lang="en-US" altLang="ja-JP" sz="1400" dirty="0"/>
              <a:t>95,480</a:t>
            </a:r>
            <a:r>
              <a:rPr lang="ja-JP" altLang="en-US" sz="1400" dirty="0"/>
              <a:t>円</a:t>
            </a:r>
            <a:endParaRPr lang="en-US" altLang="ja-JP" sz="1400" dirty="0"/>
          </a:p>
          <a:p>
            <a:pPr>
              <a:lnSpc>
                <a:spcPts val="1500"/>
              </a:lnSpc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r>
              <a:rPr lang="ja-JP" altLang="en-US" sz="1400" dirty="0"/>
              <a:t>お盆　　　　　　　　</a:t>
            </a:r>
            <a:r>
              <a:rPr lang="en-US" altLang="ja-JP" sz="1400" dirty="0"/>
              <a:t>4,850</a:t>
            </a:r>
            <a:r>
              <a:rPr lang="ja-JP" altLang="en-US" sz="1400" dirty="0"/>
              <a:t>円</a:t>
            </a:r>
            <a:r>
              <a:rPr lang="en-US" altLang="ja-JP" sz="1400" dirty="0"/>
              <a:t>×</a:t>
            </a:r>
            <a:r>
              <a:rPr lang="ja-JP" altLang="en-US" sz="1400" dirty="0"/>
              <a:t>  </a:t>
            </a:r>
            <a:r>
              <a:rPr lang="en-US" altLang="ja-JP" sz="1400" dirty="0"/>
              <a:t>6</a:t>
            </a:r>
            <a:r>
              <a:rPr lang="ja-JP" altLang="en-US" sz="1400" dirty="0"/>
              <a:t>枚</a:t>
            </a:r>
            <a:r>
              <a:rPr lang="en-US" altLang="ja-JP" sz="1400" dirty="0"/>
              <a:t>×1.1</a:t>
            </a:r>
            <a:r>
              <a:rPr lang="ja-JP" altLang="en-US" sz="1400" dirty="0"/>
              <a:t>＝ </a:t>
            </a:r>
            <a:r>
              <a:rPr lang="en-US" altLang="ja-JP" sz="1400" dirty="0"/>
              <a:t>32,010</a:t>
            </a:r>
            <a:r>
              <a:rPr lang="ja-JP" altLang="en-US" sz="1400" dirty="0"/>
              <a:t>円</a:t>
            </a:r>
            <a:endParaRPr lang="en-US" altLang="ja-JP" sz="1400" dirty="0"/>
          </a:p>
          <a:p>
            <a:pPr>
              <a:lnSpc>
                <a:spcPts val="1500"/>
              </a:lnSpc>
            </a:pPr>
            <a:r>
              <a:rPr lang="ja-JP" altLang="en-US" sz="1400" dirty="0"/>
              <a:t>　　ワゴン　　　　　 　</a:t>
            </a:r>
            <a:r>
              <a:rPr lang="en-US" altLang="ja-JP" sz="1400" dirty="0"/>
              <a:t>24,980</a:t>
            </a:r>
            <a:r>
              <a:rPr lang="ja-JP" altLang="en-US" sz="1400" dirty="0"/>
              <a:t>円</a:t>
            </a:r>
            <a:r>
              <a:rPr lang="en-US" altLang="ja-JP" sz="1400" dirty="0"/>
              <a:t>×</a:t>
            </a:r>
            <a:r>
              <a:rPr lang="ja-JP" altLang="en-US" sz="1400" dirty="0"/>
              <a:t>  </a:t>
            </a:r>
            <a:r>
              <a:rPr lang="en-US" altLang="ja-JP" sz="1400" dirty="0"/>
              <a:t>2</a:t>
            </a:r>
            <a:r>
              <a:rPr lang="ja-JP" altLang="en-US" sz="1400" dirty="0"/>
              <a:t>台　　  ＝ </a:t>
            </a:r>
            <a:r>
              <a:rPr lang="en-US" altLang="ja-JP" sz="1400" dirty="0"/>
              <a:t>49,960</a:t>
            </a:r>
            <a:r>
              <a:rPr lang="ja-JP" altLang="en-US" sz="1400" dirty="0"/>
              <a:t>円</a:t>
            </a:r>
            <a:endParaRPr lang="en-US" altLang="ja-JP" sz="1400" dirty="0"/>
          </a:p>
          <a:p>
            <a:pPr>
              <a:lnSpc>
                <a:spcPts val="1500"/>
              </a:lnSpc>
            </a:pPr>
            <a:r>
              <a:rPr lang="ja-JP" altLang="en-US" sz="1400" dirty="0"/>
              <a:t>　　箸（</a:t>
            </a:r>
            <a:r>
              <a:rPr lang="en-US" altLang="ja-JP" sz="1400" dirty="0"/>
              <a:t>3,4,5</a:t>
            </a:r>
            <a:r>
              <a:rPr lang="ja-JP" altLang="en-US" sz="1400" dirty="0"/>
              <a:t>歳児用）　 </a:t>
            </a:r>
            <a:r>
              <a:rPr lang="en-US" altLang="ja-JP" sz="1400" dirty="0"/>
              <a:t>25,600</a:t>
            </a:r>
            <a:r>
              <a:rPr lang="ja-JP" altLang="en-US" sz="1400" dirty="0"/>
              <a:t>円</a:t>
            </a:r>
            <a:r>
              <a:rPr lang="en-US" altLang="ja-JP" sz="1400" dirty="0"/>
              <a:t>×</a:t>
            </a:r>
            <a:r>
              <a:rPr lang="ja-JP" altLang="en-US" sz="1400" dirty="0"/>
              <a:t>  </a:t>
            </a:r>
            <a:r>
              <a:rPr lang="en-US" altLang="ja-JP" sz="1400" dirty="0"/>
              <a:t>2</a:t>
            </a:r>
            <a:r>
              <a:rPr lang="ja-JP" altLang="en-US" sz="1400" dirty="0"/>
              <a:t>園 　　＝ </a:t>
            </a:r>
            <a:r>
              <a:rPr lang="en-US" altLang="ja-JP" sz="1400" dirty="0"/>
              <a:t>51,200</a:t>
            </a:r>
            <a:r>
              <a:rPr lang="ja-JP" altLang="en-US" sz="1400" dirty="0"/>
              <a:t>円</a:t>
            </a:r>
            <a:endParaRPr lang="en-US" altLang="ja-JP" sz="1400" dirty="0"/>
          </a:p>
          <a:p>
            <a:pPr>
              <a:lnSpc>
                <a:spcPts val="1500"/>
              </a:lnSpc>
            </a:pPr>
            <a:endParaRPr lang="en-US" altLang="ja-JP" sz="1400" dirty="0"/>
          </a:p>
          <a:p>
            <a:pPr>
              <a:lnSpc>
                <a:spcPts val="1500"/>
              </a:lnSpc>
            </a:pPr>
            <a:r>
              <a:rPr lang="ja-JP" altLang="en-US" sz="1400" b="1" dirty="0"/>
              <a:t>■ランニングコスト　    </a:t>
            </a:r>
            <a:r>
              <a:rPr lang="ja-JP" altLang="en-US" sz="1400" b="1" u="sng" dirty="0"/>
              <a:t> １７，１２８千円</a:t>
            </a:r>
            <a:endParaRPr lang="en-US" altLang="ja-JP" sz="1400" b="1" u="sng" dirty="0"/>
          </a:p>
          <a:p>
            <a:pPr>
              <a:lnSpc>
                <a:spcPts val="1500"/>
              </a:lnSpc>
            </a:pPr>
            <a:r>
              <a:rPr lang="ja-JP" altLang="en-US" sz="1400" dirty="0"/>
              <a:t>（給食費無償化事業補助金）</a:t>
            </a:r>
            <a:endParaRPr lang="en-US" altLang="ja-JP" sz="1400" dirty="0"/>
          </a:p>
          <a:p>
            <a:pPr>
              <a:lnSpc>
                <a:spcPts val="1500"/>
              </a:lnSpc>
            </a:pPr>
            <a:r>
              <a:rPr lang="ja-JP" altLang="en-US" sz="1400" dirty="0"/>
              <a:t>　　主食分 　　　　     </a:t>
            </a:r>
            <a:r>
              <a:rPr lang="en-US" altLang="ja-JP" sz="1400" dirty="0"/>
              <a:t>500</a:t>
            </a:r>
            <a:r>
              <a:rPr lang="ja-JP" altLang="en-US" sz="1400" dirty="0"/>
              <a:t>円</a:t>
            </a:r>
            <a:r>
              <a:rPr lang="en-US" altLang="ja-JP" sz="1400" dirty="0"/>
              <a:t>×360</a:t>
            </a:r>
            <a:r>
              <a:rPr lang="ja-JP" altLang="en-US" sz="1400" dirty="0"/>
              <a:t>人</a:t>
            </a:r>
            <a:r>
              <a:rPr lang="en-US" altLang="ja-JP" sz="1400" dirty="0"/>
              <a:t>×10</a:t>
            </a:r>
            <a:r>
              <a:rPr lang="ja-JP" altLang="en-US" sz="1400" dirty="0"/>
              <a:t>月＝   </a:t>
            </a:r>
            <a:r>
              <a:rPr lang="en-US" altLang="ja-JP" sz="1400" dirty="0"/>
              <a:t>1,800,000</a:t>
            </a:r>
            <a:r>
              <a:rPr lang="ja-JP" altLang="en-US" sz="1400" dirty="0"/>
              <a:t>円</a:t>
            </a:r>
            <a:endParaRPr lang="en-US" altLang="ja-JP" sz="1400" dirty="0"/>
          </a:p>
          <a:p>
            <a:pPr>
              <a:lnSpc>
                <a:spcPts val="1500"/>
              </a:lnSpc>
            </a:pPr>
            <a:r>
              <a:rPr lang="ja-JP" altLang="en-US" sz="1400" dirty="0"/>
              <a:t>　　副食分　　　　　</a:t>
            </a:r>
            <a:r>
              <a:rPr lang="en-US" altLang="ja-JP" sz="1400" dirty="0"/>
              <a:t>4,700</a:t>
            </a:r>
            <a:r>
              <a:rPr lang="ja-JP" altLang="en-US" sz="1400" dirty="0"/>
              <a:t>円</a:t>
            </a:r>
            <a:r>
              <a:rPr lang="en-US" altLang="ja-JP" sz="1400" dirty="0"/>
              <a:t>×240</a:t>
            </a:r>
            <a:r>
              <a:rPr lang="ja-JP" altLang="en-US" sz="1400" dirty="0"/>
              <a:t>人</a:t>
            </a:r>
            <a:r>
              <a:rPr lang="en-US" altLang="ja-JP" sz="1400" dirty="0"/>
              <a:t>×12</a:t>
            </a:r>
            <a:r>
              <a:rPr lang="ja-JP" altLang="en-US" sz="1400" dirty="0"/>
              <a:t>月＝ </a:t>
            </a:r>
            <a:r>
              <a:rPr lang="en-US" altLang="ja-JP" sz="1400" dirty="0"/>
              <a:t>13,536,000</a:t>
            </a:r>
            <a:r>
              <a:rPr lang="ja-JP" altLang="en-US" sz="1400" dirty="0"/>
              <a:t>円</a:t>
            </a:r>
            <a:endParaRPr lang="en-US" altLang="ja-JP" sz="1400" dirty="0"/>
          </a:p>
          <a:p>
            <a:pPr>
              <a:lnSpc>
                <a:spcPts val="1500"/>
              </a:lnSpc>
            </a:pPr>
            <a:r>
              <a:rPr lang="ja-JP" altLang="en-US" sz="1400" dirty="0"/>
              <a:t>（公立２園）</a:t>
            </a:r>
            <a:endParaRPr lang="en-US" altLang="ja-JP" sz="1400" dirty="0"/>
          </a:p>
          <a:p>
            <a:pPr>
              <a:lnSpc>
                <a:spcPts val="1500"/>
              </a:lnSpc>
            </a:pPr>
            <a:r>
              <a:rPr lang="ja-JP" altLang="en-US" sz="1400" dirty="0"/>
              <a:t>　　主食調理委託料  </a:t>
            </a:r>
            <a:r>
              <a:rPr lang="en-US" altLang="ja-JP" sz="1400" dirty="0"/>
              <a:t>66,000</a:t>
            </a:r>
            <a:r>
              <a:rPr lang="ja-JP" altLang="en-US" sz="1400" dirty="0"/>
              <a:t>円</a:t>
            </a:r>
            <a:r>
              <a:rPr lang="en-US" altLang="ja-JP" sz="1400" dirty="0"/>
              <a:t>×</a:t>
            </a:r>
            <a:r>
              <a:rPr lang="ja-JP" altLang="en-US" sz="1400" dirty="0"/>
              <a:t>   </a:t>
            </a:r>
            <a:r>
              <a:rPr lang="en-US" altLang="ja-JP" sz="1400" dirty="0"/>
              <a:t>2</a:t>
            </a:r>
            <a:r>
              <a:rPr lang="ja-JP" altLang="en-US" sz="1400" dirty="0"/>
              <a:t>園</a:t>
            </a:r>
            <a:r>
              <a:rPr lang="en-US" altLang="ja-JP" sz="1400" dirty="0"/>
              <a:t>×10</a:t>
            </a:r>
            <a:r>
              <a:rPr lang="ja-JP" altLang="en-US" sz="1400" dirty="0"/>
              <a:t>月 ＝  </a:t>
            </a:r>
            <a:r>
              <a:rPr lang="en-US" altLang="ja-JP" sz="1400" dirty="0"/>
              <a:t>1,320,000</a:t>
            </a:r>
            <a:r>
              <a:rPr lang="ja-JP" altLang="en-US" sz="1400" dirty="0"/>
              <a:t>円</a:t>
            </a:r>
            <a:endParaRPr lang="en-US" altLang="ja-JP" sz="1400" dirty="0"/>
          </a:p>
          <a:p>
            <a:pPr>
              <a:lnSpc>
                <a:spcPts val="1500"/>
              </a:lnSpc>
            </a:pPr>
            <a:r>
              <a:rPr lang="ja-JP" altLang="en-US" sz="1400" dirty="0"/>
              <a:t>　　ラップ　　 　   　   </a:t>
            </a:r>
            <a:r>
              <a:rPr lang="en-US" altLang="ja-JP" sz="1400" dirty="0"/>
              <a:t>298</a:t>
            </a:r>
            <a:r>
              <a:rPr lang="ja-JP" altLang="en-US" sz="1400" dirty="0"/>
              <a:t>円</a:t>
            </a:r>
            <a:r>
              <a:rPr lang="en-US" altLang="ja-JP" sz="1400" dirty="0"/>
              <a:t>×</a:t>
            </a:r>
            <a:r>
              <a:rPr lang="ja-JP" altLang="en-US" sz="1400" dirty="0"/>
              <a:t>  </a:t>
            </a:r>
            <a:r>
              <a:rPr lang="en-US" altLang="ja-JP" sz="1400" dirty="0"/>
              <a:t>32</a:t>
            </a:r>
            <a:r>
              <a:rPr lang="ja-JP" altLang="en-US" sz="1400" dirty="0"/>
              <a:t>個　　　＝     　</a:t>
            </a:r>
            <a:r>
              <a:rPr lang="en-US" altLang="ja-JP" sz="1400" dirty="0"/>
              <a:t>9,536</a:t>
            </a:r>
            <a:r>
              <a:rPr lang="ja-JP" altLang="en-US" sz="1400" dirty="0"/>
              <a:t>円</a:t>
            </a:r>
            <a:endParaRPr lang="en-US" altLang="ja-JP" sz="1400" dirty="0"/>
          </a:p>
          <a:p>
            <a:pPr>
              <a:lnSpc>
                <a:spcPts val="1500"/>
              </a:lnSpc>
            </a:pPr>
            <a:r>
              <a:rPr lang="ja-JP" altLang="en-US" sz="1400" dirty="0"/>
              <a:t>　　主食代　　 　　      </a:t>
            </a:r>
            <a:r>
              <a:rPr lang="en-US" altLang="ja-JP" sz="1400" dirty="0"/>
              <a:t>500</a:t>
            </a:r>
            <a:r>
              <a:rPr lang="ja-JP" altLang="en-US" sz="1400" dirty="0"/>
              <a:t>円</a:t>
            </a:r>
            <a:r>
              <a:rPr lang="en-US" altLang="ja-JP" sz="1400" dirty="0"/>
              <a:t>×</a:t>
            </a:r>
            <a:r>
              <a:rPr lang="ja-JP" altLang="en-US" sz="1400" dirty="0"/>
              <a:t>  </a:t>
            </a:r>
            <a:r>
              <a:rPr lang="en-US" altLang="ja-JP" sz="1400" dirty="0"/>
              <a:t>75</a:t>
            </a:r>
            <a:r>
              <a:rPr lang="ja-JP" altLang="en-US" sz="1400" dirty="0"/>
              <a:t>人</a:t>
            </a:r>
            <a:r>
              <a:rPr lang="en-US" altLang="ja-JP" sz="1400" dirty="0"/>
              <a:t>×10</a:t>
            </a:r>
            <a:r>
              <a:rPr lang="ja-JP" altLang="en-US" sz="1400" dirty="0"/>
              <a:t>月＝     </a:t>
            </a:r>
            <a:r>
              <a:rPr lang="en-US" altLang="ja-JP" sz="1400" dirty="0"/>
              <a:t>375,000</a:t>
            </a:r>
            <a:r>
              <a:rPr lang="ja-JP" altLang="en-US" sz="1400" dirty="0"/>
              <a:t>円</a:t>
            </a:r>
            <a:endParaRPr lang="en-US" altLang="ja-JP" sz="1400" dirty="0"/>
          </a:p>
          <a:p>
            <a:pPr>
              <a:lnSpc>
                <a:spcPts val="1500"/>
              </a:lnSpc>
            </a:pPr>
            <a:r>
              <a:rPr lang="ja-JP" altLang="en-US" sz="1400" dirty="0"/>
              <a:t>　　手口拭き　 　 　  </a:t>
            </a:r>
            <a:r>
              <a:rPr lang="en-US" altLang="ja-JP" sz="1400" dirty="0"/>
              <a:t>1,749</a:t>
            </a:r>
            <a:r>
              <a:rPr lang="ja-JP" altLang="en-US" sz="1400" dirty="0"/>
              <a:t>円</a:t>
            </a:r>
            <a:r>
              <a:rPr lang="en-US" altLang="ja-JP" sz="1400" dirty="0"/>
              <a:t>×</a:t>
            </a:r>
            <a:r>
              <a:rPr lang="ja-JP" altLang="en-US" sz="1400" dirty="0"/>
              <a:t>  </a:t>
            </a:r>
            <a:r>
              <a:rPr lang="en-US" altLang="ja-JP" sz="1400" dirty="0"/>
              <a:t>5</a:t>
            </a:r>
            <a:r>
              <a:rPr lang="ja-JP" altLang="en-US" sz="1400" dirty="0"/>
              <a:t>ｾｯﾄ</a:t>
            </a:r>
            <a:r>
              <a:rPr lang="en-US" altLang="ja-JP" sz="1400" dirty="0"/>
              <a:t>×10</a:t>
            </a:r>
            <a:r>
              <a:rPr lang="ja-JP" altLang="en-US" sz="1400" dirty="0"/>
              <a:t>月＝       </a:t>
            </a:r>
            <a:r>
              <a:rPr lang="en-US" altLang="ja-JP" sz="1400" dirty="0"/>
              <a:t>87,450</a:t>
            </a:r>
            <a:r>
              <a:rPr lang="ja-JP" altLang="en-US" sz="1400" dirty="0"/>
              <a:t>円</a:t>
            </a:r>
            <a:r>
              <a:rPr lang="ja-JP" altLang="en-US" sz="1200" dirty="0"/>
              <a:t>　　</a:t>
            </a:r>
            <a:endParaRPr lang="en-US" altLang="ja-JP" sz="1200" dirty="0"/>
          </a:p>
        </p:txBody>
      </p:sp>
      <p:grpSp>
        <p:nvGrpSpPr>
          <p:cNvPr id="1117" name="グループ化 44"/>
          <p:cNvGrpSpPr/>
          <p:nvPr/>
        </p:nvGrpSpPr>
        <p:grpSpPr>
          <a:xfrm>
            <a:off x="6366617" y="2098603"/>
            <a:ext cx="5161825" cy="338554"/>
            <a:chOff x="6495344" y="3698103"/>
            <a:chExt cx="5161825" cy="338554"/>
          </a:xfrm>
        </p:grpSpPr>
        <p:sp>
          <p:nvSpPr>
            <p:cNvPr id="1118" name="テキスト ボックス 45"/>
            <p:cNvSpPr txBox="1"/>
            <p:nvPr/>
          </p:nvSpPr>
          <p:spPr>
            <a:xfrm>
              <a:off x="6612400" y="3698103"/>
              <a:ext cx="19027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/>
                <a:t>事業費の内訳</a:t>
              </a:r>
              <a:endParaRPr lang="en-US" altLang="ja-JP" sz="1600" b="1" dirty="0"/>
            </a:p>
          </p:txBody>
        </p:sp>
        <p:grpSp>
          <p:nvGrpSpPr>
            <p:cNvPr id="1119" name="グループ化 46"/>
            <p:cNvGrpSpPr/>
            <p:nvPr/>
          </p:nvGrpSpPr>
          <p:grpSpPr>
            <a:xfrm>
              <a:off x="6495344" y="3719908"/>
              <a:ext cx="5161825" cy="277154"/>
              <a:chOff x="6495343" y="3689634"/>
              <a:chExt cx="5161825" cy="277154"/>
            </a:xfrm>
          </p:grpSpPr>
          <p:sp>
            <p:nvSpPr>
              <p:cNvPr id="1120" name="正方形/長方形 47"/>
              <p:cNvSpPr/>
              <p:nvPr/>
            </p:nvSpPr>
            <p:spPr>
              <a:xfrm>
                <a:off x="6495343" y="3689634"/>
                <a:ext cx="5161825" cy="269857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121" name="正方形/長方形 48"/>
              <p:cNvSpPr/>
              <p:nvPr/>
            </p:nvSpPr>
            <p:spPr>
              <a:xfrm>
                <a:off x="6502381" y="3696931"/>
                <a:ext cx="108656" cy="269857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122" name="四角形: 角を丸くする 106"/>
          <p:cNvSpPr/>
          <p:nvPr/>
        </p:nvSpPr>
        <p:spPr>
          <a:xfrm>
            <a:off x="724030" y="2327099"/>
            <a:ext cx="5364257" cy="1932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123" name="テキスト ボックス 107"/>
          <p:cNvSpPr txBox="1"/>
          <p:nvPr/>
        </p:nvSpPr>
        <p:spPr>
          <a:xfrm>
            <a:off x="756658" y="2346067"/>
            <a:ext cx="5348364" cy="144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　</a:t>
            </a:r>
            <a:endParaRPr lang="en-US" altLang="ja-JP" sz="1600" b="1" dirty="0"/>
          </a:p>
          <a:p>
            <a:r>
              <a:rPr lang="ja-JP" altLang="en-US" sz="1200" b="1" dirty="0"/>
              <a:t>・主食について（３歳児から５歳児）</a:t>
            </a:r>
            <a:endParaRPr lang="en-US" altLang="ja-JP" sz="1200" b="1" dirty="0"/>
          </a:p>
          <a:p>
            <a:r>
              <a:rPr lang="ja-JP" altLang="en-US" sz="1200" b="1" dirty="0"/>
              <a:t>　　公立：家庭から持参</a:t>
            </a:r>
            <a:endParaRPr lang="en-US" altLang="ja-JP" sz="1200" b="1" dirty="0"/>
          </a:p>
          <a:p>
            <a:r>
              <a:rPr lang="ja-JP" altLang="en-US" sz="1200" b="1" dirty="0"/>
              <a:t>　　私立：園提供（保護者費用負担）</a:t>
            </a:r>
            <a:endParaRPr lang="en-US" altLang="ja-JP" sz="1200" b="1" dirty="0"/>
          </a:p>
          <a:p>
            <a:r>
              <a:rPr lang="ja-JP" altLang="en-US" sz="1200" b="1" dirty="0"/>
              <a:t>・副食について（３歳児から５歳児）</a:t>
            </a:r>
            <a:endParaRPr lang="en-US" altLang="ja-JP" sz="1200" b="1" dirty="0"/>
          </a:p>
          <a:p>
            <a:r>
              <a:rPr lang="ja-JP" altLang="en-US" sz="1200" b="1" dirty="0"/>
              <a:t>　　公立、私立いずれも、非課税世帯や第３子等の免除世帯</a:t>
            </a:r>
            <a:endParaRPr lang="en-US" altLang="ja-JP" sz="1200" b="1" dirty="0"/>
          </a:p>
          <a:p>
            <a:r>
              <a:rPr lang="ja-JP" altLang="en-US" sz="1200" b="1" dirty="0"/>
              <a:t>　を除き、保護者が費用負担</a:t>
            </a:r>
            <a:endParaRPr lang="en-US" altLang="ja-JP" sz="1200" b="1" dirty="0"/>
          </a:p>
        </p:txBody>
      </p:sp>
      <p:sp>
        <p:nvSpPr>
          <p:cNvPr id="1124" name="テキスト ボックス 108"/>
          <p:cNvSpPr txBox="1"/>
          <p:nvPr/>
        </p:nvSpPr>
        <p:spPr>
          <a:xfrm>
            <a:off x="783918" y="2044619"/>
            <a:ext cx="1751647" cy="5223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</a:rPr>
              <a:t>現状</a:t>
            </a:r>
            <a:endParaRPr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1125" name="矢印: 下 109"/>
          <p:cNvSpPr/>
          <p:nvPr/>
        </p:nvSpPr>
        <p:spPr>
          <a:xfrm>
            <a:off x="2747681" y="4294928"/>
            <a:ext cx="1148193" cy="375900"/>
          </a:xfrm>
          <a:prstGeom prst="downArrow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26" name="四角形 111"/>
          <p:cNvSpPr/>
          <p:nvPr/>
        </p:nvSpPr>
        <p:spPr>
          <a:xfrm>
            <a:off x="722088" y="5652254"/>
            <a:ext cx="1754814" cy="7248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2000" b="1" dirty="0">
                <a:ln w="3175">
                  <a:noFill/>
                </a:ln>
                <a:solidFill>
                  <a:schemeClr val="tx1"/>
                </a:solidFill>
              </a:rPr>
              <a:t>子育て世帯の</a:t>
            </a:r>
            <a:endParaRPr lang="ja-JP" altLang="en-US" sz="200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>
                <a:ln w="3175">
                  <a:noFill/>
                </a:ln>
                <a:solidFill>
                  <a:schemeClr val="tx1"/>
                </a:solidFill>
              </a:rPr>
              <a:t>経済的支援</a:t>
            </a:r>
          </a:p>
        </p:txBody>
      </p:sp>
      <p:sp>
        <p:nvSpPr>
          <p:cNvPr id="1127" name="四角形 112"/>
          <p:cNvSpPr/>
          <p:nvPr/>
        </p:nvSpPr>
        <p:spPr>
          <a:xfrm>
            <a:off x="2474752" y="5653918"/>
            <a:ext cx="1850299" cy="7232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2000" b="1" dirty="0">
                <a:ln w="3175">
                  <a:noFill/>
                </a:ln>
                <a:solidFill>
                  <a:schemeClr val="tx1"/>
                </a:solidFill>
              </a:rPr>
              <a:t>子育て世帯の</a:t>
            </a:r>
            <a:endParaRPr lang="ja-JP" altLang="en-US" sz="2000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>
                <a:ln w="3175">
                  <a:noFill/>
                </a:ln>
                <a:solidFill>
                  <a:schemeClr val="tx1"/>
                </a:solidFill>
              </a:rPr>
              <a:t>負担軽減</a:t>
            </a:r>
          </a:p>
        </p:txBody>
      </p:sp>
      <p:sp>
        <p:nvSpPr>
          <p:cNvPr id="1128" name="四角形 113"/>
          <p:cNvSpPr/>
          <p:nvPr/>
        </p:nvSpPr>
        <p:spPr>
          <a:xfrm>
            <a:off x="4319676" y="5641676"/>
            <a:ext cx="1771738" cy="72203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2000" b="1" dirty="0">
                <a:ln w="3175">
                  <a:noFill/>
                </a:ln>
                <a:solidFill>
                  <a:srgbClr val="000000"/>
                </a:solidFill>
              </a:rPr>
              <a:t>保護者と子どもの時間増加</a:t>
            </a:r>
          </a:p>
        </p:txBody>
      </p:sp>
      <p:sp>
        <p:nvSpPr>
          <p:cNvPr id="1129" name="正方形/長方形 114"/>
          <p:cNvSpPr/>
          <p:nvPr/>
        </p:nvSpPr>
        <p:spPr>
          <a:xfrm>
            <a:off x="605181" y="1987625"/>
            <a:ext cx="5595162" cy="448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30" name="正方形/長方形 115"/>
          <p:cNvSpPr/>
          <p:nvPr/>
        </p:nvSpPr>
        <p:spPr>
          <a:xfrm>
            <a:off x="6200527" y="1988015"/>
            <a:ext cx="5595162" cy="448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31" name="テキスト ボックス 116"/>
          <p:cNvSpPr txBox="1"/>
          <p:nvPr/>
        </p:nvSpPr>
        <p:spPr>
          <a:xfrm>
            <a:off x="722088" y="3736712"/>
            <a:ext cx="5167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【</a:t>
            </a:r>
            <a:r>
              <a:rPr lang="en-US" altLang="ja-JP" sz="1600" b="1" dirty="0" err="1"/>
              <a:t>保護者の負担</a:t>
            </a:r>
            <a:r>
              <a:rPr lang="en-US" altLang="ja-JP" sz="1600" b="1" dirty="0"/>
              <a:t>】</a:t>
            </a:r>
            <a:r>
              <a:rPr lang="ja-JP" altLang="en-US" sz="1200" b="1" dirty="0"/>
              <a:t>・</a:t>
            </a:r>
            <a:r>
              <a:rPr lang="ja-JP" altLang="en-US" sz="1200" b="1" dirty="0">
                <a:solidFill>
                  <a:srgbClr val="FF0000"/>
                </a:solidFill>
              </a:rPr>
              <a:t>物価高騰</a:t>
            </a:r>
            <a:r>
              <a:rPr lang="ja-JP" altLang="en-US" sz="1200" b="1" dirty="0"/>
              <a:t>による経済的負担　</a:t>
            </a:r>
            <a:endParaRPr lang="en-US" altLang="ja-JP" sz="1200" b="1" dirty="0"/>
          </a:p>
          <a:p>
            <a:r>
              <a:rPr lang="ja-JP" altLang="en-US" sz="1200" b="1" dirty="0"/>
              <a:t>　　　　　　　　　　   ・毎日</a:t>
            </a:r>
            <a:r>
              <a:rPr lang="en-US" altLang="ja-JP" sz="1200" b="1" dirty="0"/>
              <a:t>､</a:t>
            </a:r>
            <a:r>
              <a:rPr lang="ja-JP" altLang="en-US" sz="1200" b="1" dirty="0"/>
              <a:t>主食や箸などを持参</a:t>
            </a:r>
            <a:endParaRPr lang="en-US" altLang="ja-JP" sz="1200" b="1" dirty="0"/>
          </a:p>
        </p:txBody>
      </p:sp>
      <p:sp>
        <p:nvSpPr>
          <p:cNvPr id="1132" name="四角形 117"/>
          <p:cNvSpPr/>
          <p:nvPr/>
        </p:nvSpPr>
        <p:spPr>
          <a:xfrm>
            <a:off x="724238" y="4690467"/>
            <a:ext cx="5366214" cy="96331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2300" b="1" dirty="0">
                <a:solidFill>
                  <a:srgbClr val="000000"/>
                </a:solidFill>
              </a:rPr>
              <a:t>公立保育所２園で</a:t>
            </a:r>
            <a:r>
              <a:rPr lang="ja-JP" altLang="en-US" sz="2300" b="1" dirty="0">
                <a:solidFill>
                  <a:srgbClr val="FF0000"/>
                </a:solidFill>
              </a:rPr>
              <a:t>完全給食化</a:t>
            </a:r>
            <a:endParaRPr lang="en-US" altLang="ja-JP" sz="23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2300" b="1" dirty="0">
                <a:solidFill>
                  <a:schemeClr val="tx1"/>
                </a:solidFill>
              </a:rPr>
              <a:t>入所者全員の</a:t>
            </a:r>
            <a:r>
              <a:rPr lang="ja-JP" altLang="en-US" sz="2300" b="1" dirty="0">
                <a:solidFill>
                  <a:srgbClr val="FF0000"/>
                </a:solidFill>
              </a:rPr>
              <a:t>給食費無償化</a:t>
            </a:r>
            <a:endParaRPr lang="ja-JP" altLang="en-US" sz="2300" b="1" dirty="0">
              <a:solidFill>
                <a:srgbClr val="000000"/>
              </a:solidFill>
            </a:endParaRPr>
          </a:p>
        </p:txBody>
      </p:sp>
      <p:pic>
        <p:nvPicPr>
          <p:cNvPr id="1133" name="図 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804" y="2989753"/>
            <a:ext cx="1838084" cy="1914670"/>
          </a:xfrm>
          <a:prstGeom prst="rect">
            <a:avLst/>
          </a:prstGeom>
        </p:spPr>
      </p:pic>
      <p:pic>
        <p:nvPicPr>
          <p:cNvPr id="1134" name="図 10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3170" y="5580647"/>
            <a:ext cx="1276888" cy="127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34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384</Words>
  <Application>Microsoft Office PowerPoint</Application>
  <PresentationFormat>ワイド画面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外山　禎</dc:creator>
  <cp:lastModifiedBy>芳原  武</cp:lastModifiedBy>
  <cp:revision>137</cp:revision>
  <cp:lastPrinted>2024-01-16T00:06:38Z</cp:lastPrinted>
  <dcterms:created xsi:type="dcterms:W3CDTF">2022-09-14T01:59:41Z</dcterms:created>
  <dcterms:modified xsi:type="dcterms:W3CDTF">2024-01-22T00:39:49Z</dcterms:modified>
</cp:coreProperties>
</file>